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3,900 transactions across multiple product categories to uncover purchasing trends, customer segments, and subscription engagement patterns that drive strategic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568" y="579120"/>
            <a:ext cx="7035998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Recommendations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568" y="1656159"/>
            <a:ext cx="4246245" cy="3060144"/>
          </a:xfrm>
          <a:prstGeom prst="roundRect">
            <a:avLst>
              <a:gd name="adj" fmla="val 1030"/>
            </a:avLst>
          </a:prstGeom>
          <a:solidFill>
            <a:srgbClr val="EDEBE3"/>
          </a:solidFill>
          <a:ln/>
        </p:spPr>
      </p:sp>
      <p:sp>
        <p:nvSpPr>
          <p:cNvPr id="4" name="Shape 2"/>
          <p:cNvSpPr/>
          <p:nvPr/>
        </p:nvSpPr>
        <p:spPr>
          <a:xfrm>
            <a:off x="945713" y="1866305"/>
            <a:ext cx="630436" cy="630436"/>
          </a:xfrm>
          <a:prstGeom prst="roundRect">
            <a:avLst>
              <a:gd name="adj" fmla="val 14502797"/>
            </a:avLst>
          </a:prstGeom>
          <a:solidFill>
            <a:srgbClr val="28282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9068" y="2039660"/>
            <a:ext cx="283607" cy="28360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5713" y="2706886"/>
            <a:ext cx="366402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Dynamic Shipping Thresholds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5713" y="3161228"/>
            <a:ext cx="3825954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free express shipping threshold above current average to encourage larger basket sizes from premium customers.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1958" y="1656159"/>
            <a:ext cx="4246364" cy="3060144"/>
          </a:xfrm>
          <a:prstGeom prst="roundRect">
            <a:avLst>
              <a:gd name="adj" fmla="val 1030"/>
            </a:avLst>
          </a:prstGeom>
          <a:solidFill>
            <a:srgbClr val="EDEBE3"/>
          </a:solidFill>
          <a:ln/>
        </p:spPr>
      </p:sp>
      <p:sp>
        <p:nvSpPr>
          <p:cNvPr id="9" name="Shape 6"/>
          <p:cNvSpPr/>
          <p:nvPr/>
        </p:nvSpPr>
        <p:spPr>
          <a:xfrm>
            <a:off x="5402104" y="1866305"/>
            <a:ext cx="630436" cy="630436"/>
          </a:xfrm>
          <a:prstGeom prst="roundRect">
            <a:avLst>
              <a:gd name="adj" fmla="val 14502797"/>
            </a:avLst>
          </a:prstGeom>
          <a:solidFill>
            <a:srgbClr val="28282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5459" y="2039660"/>
            <a:ext cx="283607" cy="28360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2104" y="2706886"/>
            <a:ext cx="3649861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Seasonal Inventory Allocation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402104" y="3161228"/>
            <a:ext cx="3826073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Dynamically adjust stock levels using seasonal sales data to reduce warehousing costs for off-peak merchandise.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48468" y="1656159"/>
            <a:ext cx="4246364" cy="3060144"/>
          </a:xfrm>
          <a:prstGeom prst="roundRect">
            <a:avLst>
              <a:gd name="adj" fmla="val 1030"/>
            </a:avLst>
          </a:prstGeom>
          <a:solidFill>
            <a:srgbClr val="EDEBE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8613" y="1866305"/>
            <a:ext cx="630436" cy="630436"/>
          </a:xfrm>
          <a:prstGeom prst="roundRect">
            <a:avLst>
              <a:gd name="adj" fmla="val 14502797"/>
            </a:avLst>
          </a:prstGeom>
          <a:solidFill>
            <a:srgbClr val="28282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1968" y="2039660"/>
            <a:ext cx="283607" cy="28360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8613" y="2706886"/>
            <a:ext cx="3376136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Volume-Based Discounting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58613" y="3161228"/>
            <a:ext cx="3826073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 to tiered offers targeting high-spending discount users to protect margins while incentivizing bulk purchases.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35568" y="4926449"/>
            <a:ext cx="6474500" cy="2723912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9" name="Shape 14"/>
          <p:cNvSpPr/>
          <p:nvPr/>
        </p:nvSpPr>
        <p:spPr>
          <a:xfrm>
            <a:off x="945713" y="5136594"/>
            <a:ext cx="630436" cy="630436"/>
          </a:xfrm>
          <a:prstGeom prst="roundRect">
            <a:avLst>
              <a:gd name="adj" fmla="val 14502797"/>
            </a:avLst>
          </a:prstGeom>
          <a:solidFill>
            <a:srgbClr val="28282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9068" y="5309949"/>
            <a:ext cx="283607" cy="28360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45713" y="5977176"/>
            <a:ext cx="3395067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Demographic-Led Bundling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945713" y="6431518"/>
            <a:ext cx="6054209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curated product bundles tailored to highest-revenue age groups identified in demographic analysis.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420213" y="4926449"/>
            <a:ext cx="6474619" cy="2723912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24" name="Shape 18"/>
          <p:cNvSpPr/>
          <p:nvPr/>
        </p:nvSpPr>
        <p:spPr>
          <a:xfrm>
            <a:off x="7630358" y="5136594"/>
            <a:ext cx="630436" cy="630436"/>
          </a:xfrm>
          <a:prstGeom prst="roundRect">
            <a:avLst>
              <a:gd name="adj" fmla="val 14502797"/>
            </a:avLst>
          </a:prstGeom>
          <a:solidFill>
            <a:srgbClr val="28282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3713" y="5309949"/>
            <a:ext cx="283607" cy="28360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30358" y="5977176"/>
            <a:ext cx="419457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Targeted Subscription Conversion</a:t>
            </a:r>
            <a:endParaRPr lang="en-US" sz="2050" dirty="0"/>
          </a:p>
        </p:txBody>
      </p:sp>
      <p:sp>
        <p:nvSpPr>
          <p:cNvPr id="27" name="Text 20"/>
          <p:cNvSpPr/>
          <p:nvPr/>
        </p:nvSpPr>
        <p:spPr>
          <a:xfrm>
            <a:off x="7630358" y="6431518"/>
            <a:ext cx="6054328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marketing efforts on "Returning" segment (2-5 purchases) showing highest probability of upgrading to recurring revenue model.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35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0582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283761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Transactions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68236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purchase records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80582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28376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32803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Rich feature set for deep insights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80582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28376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32803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in Review Rating column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33804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3698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Unique Locations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86026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geographic coverage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8349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Preparation &amp;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616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imported via pandas with structural assessment using df.info() and statistical summaries via df.describe().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Rating nulls filled using median rating per product category to maintain data integrity.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and purchase_frequency_days columns. Standardized column names to snake_case format.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Processed DataFrame transferred to PostgreSQL for advanced SQL-based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733" y="413861"/>
            <a:ext cx="6175296" cy="470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Insights by Demographics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6733" y="1260396"/>
            <a:ext cx="2237899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Gender Revenue Analysis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26733" y="1646039"/>
            <a:ext cx="6604873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generate significantly higher revenue at $157,890 compared to female customers at $75,191, indicating potential for targeted marketing strategies.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733" y="2296835"/>
            <a:ext cx="6604873" cy="66048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6414" y="1260396"/>
            <a:ext cx="212919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 Group Performance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06414" y="1646039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Young: $62,143 (highest revenue)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6414" y="1939409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Middle-aged: $59,197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6414" y="2232779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Adult: $55,978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506414" y="2526149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Old: $55,763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6414" y="2902268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Younger demographics show strongest purchasing power.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8868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Segmentation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470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4708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1550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15506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1696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16962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base dominated by loyal segment (80%), demonstrating strong retention. Returning customers represent key conversion opportunity for subscription growth.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679" y="558879"/>
            <a:ext cx="7721441" cy="1269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Subscription &amp; Spending Patterns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197679" y="2133600"/>
            <a:ext cx="7721441" cy="2065020"/>
          </a:xfrm>
          <a:prstGeom prst="roundRect">
            <a:avLst>
              <a:gd name="adj" fmla="val 1476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400800" y="2336721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Subscribers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0800" y="2776180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1,053 customers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00800" y="3223260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spent: $59.49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00800" y="3670340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revenue: $62,645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197679" y="4401741"/>
            <a:ext cx="7721441" cy="2065020"/>
          </a:xfrm>
          <a:prstGeom prst="roundRect">
            <a:avLst>
              <a:gd name="adj" fmla="val 1476"/>
            </a:avLst>
          </a:prstGeom>
          <a:solidFill>
            <a:srgbClr val="EDEBE3"/>
          </a:solidFill>
          <a:ln/>
        </p:spPr>
      </p:sp>
      <p:sp>
        <p:nvSpPr>
          <p:cNvPr id="10" name="Text 7"/>
          <p:cNvSpPr/>
          <p:nvPr/>
        </p:nvSpPr>
        <p:spPr>
          <a:xfrm>
            <a:off x="6400800" y="4604861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Non-Subscribers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400800" y="5044321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2,847 customers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400800" y="5491401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spent: $59.87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400800" y="5938480"/>
            <a:ext cx="7315200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revenue: $170,436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197679" y="6695361"/>
            <a:ext cx="7721441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buyers (5+ purchases) show higher subscription propensity with 958 subscribers versus 2,518 non-subscribers, indicating opportunity for targeted conversion campaigns.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2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149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 (3.86 rating)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571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 (3.84 rating)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9931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 (3.82 rating)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415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 (3.80 rating)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8371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Skirt (3.78 rating)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533775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44692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 (50% discount rate)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9114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3536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7958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623804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Pants (47.37%)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733"/>
            <a:ext cx="77727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Shipping &amp; Discount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140"/>
            <a:ext cx="4196358" cy="2955608"/>
          </a:xfrm>
          <a:prstGeom prst="roundRect">
            <a:avLst>
              <a:gd name="adj" fmla="val 4950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218140"/>
            <a:ext cx="121920" cy="2955608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475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965853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purchase: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$60.48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46484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spending behavior indicates premium customer segment willing to pay for faster delivery.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18140"/>
            <a:ext cx="4196358" cy="2955608"/>
          </a:xfrm>
          <a:prstGeom prst="roundRect">
            <a:avLst>
              <a:gd name="adj" fmla="val 4950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218140"/>
            <a:ext cx="121920" cy="2955608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475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3965853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purchase: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$58.46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565696" y="446484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Cost-conscious customers with slightly lower basket values.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218140"/>
            <a:ext cx="4196358" cy="2955608"/>
          </a:xfrm>
          <a:prstGeom prst="roundRect">
            <a:avLst>
              <a:gd name="adj" fmla="val 4950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3218140"/>
            <a:ext cx="121920" cy="2955608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347543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432018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discounts exceeded average transaction value, demonstrating opportunity for tiered pricing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663547"/>
            <a:ext cx="4919186" cy="29023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045976"/>
            <a:ext cx="59316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Power BI visualization platform showcasing key metrics, trends, and customer insights for real-time decision-making and strategic planning.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2025-12-09T11:11:22Z</dcterms:created>
  <dcterms:modified xsi:type="dcterms:W3CDTF">2025-12-09T11:11:22Z</dcterms:modified>
</cp:coreProperties>
</file>